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81" r:id="rId2"/>
    <p:sldId id="282" r:id="rId3"/>
    <p:sldId id="283" r:id="rId4"/>
    <p:sldId id="284" r:id="rId5"/>
    <p:sldId id="285" r:id="rId6"/>
    <p:sldId id="286" r:id="rId7"/>
    <p:sldId id="288" r:id="rId8"/>
    <p:sldId id="289" r:id="rId9"/>
    <p:sldId id="290" r:id="rId10"/>
    <p:sldId id="292" r:id="rId11"/>
    <p:sldId id="287" r:id="rId12"/>
    <p:sldId id="291" r:id="rId13"/>
    <p:sldId id="271" r:id="rId14"/>
    <p:sldId id="272" r:id="rId15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936D6-20C4-4408-AAA8-48B1BEA71640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27/03/2016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045CD-8396-4D55-A6DC-771A05E2B7BA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50602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936D6-20C4-4408-AAA8-48B1BEA71640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27/03/2016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045CD-8396-4D55-A6DC-771A05E2B7BA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766093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936D6-20C4-4408-AAA8-48B1BEA71640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27/03/2016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045CD-8396-4D55-A6DC-771A05E2B7BA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184008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936D6-20C4-4408-AAA8-48B1BEA71640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27/03/2016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045CD-8396-4D55-A6DC-771A05E2B7BA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937960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936D6-20C4-4408-AAA8-48B1BEA71640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27/03/2016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045CD-8396-4D55-A6DC-771A05E2B7BA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733779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936D6-20C4-4408-AAA8-48B1BEA71640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27/03/2016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045CD-8396-4D55-A6DC-771A05E2B7BA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398720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936D6-20C4-4408-AAA8-48B1BEA71640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27/03/2016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045CD-8396-4D55-A6DC-771A05E2B7BA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983946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936D6-20C4-4408-AAA8-48B1BEA71640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27/03/2016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045CD-8396-4D55-A6DC-771A05E2B7BA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584444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936D6-20C4-4408-AAA8-48B1BEA71640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27/03/2016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045CD-8396-4D55-A6DC-771A05E2B7BA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139809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936D6-20C4-4408-AAA8-48B1BEA71640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27/03/2016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045CD-8396-4D55-A6DC-771A05E2B7BA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414354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936D6-20C4-4408-AAA8-48B1BEA71640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27/03/2016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045CD-8396-4D55-A6DC-771A05E2B7BA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675477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8936D6-20C4-4408-AAA8-48B1BEA71640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27/03/2016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B045CD-8396-4D55-A6DC-771A05E2B7BA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717160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hyperlink" Target="http://www.securlab.it/carta-da-filtro/642-CARTA-DA-FILTRO-in-DISCHI-TONDI-100mm.html" TargetMode="External"/><Relationship Id="rId3" Type="http://schemas.openxmlformats.org/officeDocument/2006/relationships/hyperlink" Target="http://cheimika.it/strumentazione-scientifica/Cilindro-graduato-100-ml-classe-A-Glass-Studio-3950.aspx?x=Catalogo" TargetMode="External"/><Relationship Id="rId7" Type="http://schemas.openxmlformats.org/officeDocument/2006/relationships/hyperlink" Target="http://www.securlab.it/provette-con-bordo-e-senza-bordo/173-provetta-5ml-in-polistirolo-cilindrica-trasparente.html" TargetMode="External"/><Relationship Id="rId12" Type="http://schemas.openxmlformats.org/officeDocument/2006/relationships/hyperlink" Target="http://www.bricabrac.it/inserzioni-usato-mercatino/compro-vendo-iodine-crystals-cristalli-iodiosiamo-grado-soddisfare-vostre-1382787.html" TargetMode="External"/><Relationship Id="rId2" Type="http://schemas.openxmlformats.org/officeDocument/2006/relationships/hyperlink" Target="http://www.cheimika.it/strumentazione-scientifica/Pallone-per-distillazione-orlo-svasato-250-ml-GLASS-STUDIO-2337.aspx?x=Catalogo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numak.it/cisterne-serbatoi/serbatoi-acqua" TargetMode="External"/><Relationship Id="rId11" Type="http://schemas.openxmlformats.org/officeDocument/2006/relationships/hyperlink" Target="http://www.amgdiagnostici.it/prodotto.asp?idProdotto=778" TargetMode="External"/><Relationship Id="rId5" Type="http://schemas.openxmlformats.org/officeDocument/2006/relationships/hyperlink" Target="http://www.ilgiornale.it/news/cronache/i-produttori-pugliesi-fanno-argine-contro-marea-dell-olio-tu-1234921.html" TargetMode="External"/><Relationship Id="rId10" Type="http://schemas.openxmlformats.org/officeDocument/2006/relationships/hyperlink" Target="http://www.omniatek.it/ecom/index.php?route=product/product&amp;manufacturer_id=241&amp;product_id=15076" TargetMode="External"/><Relationship Id="rId4" Type="http://schemas.openxmlformats.org/officeDocument/2006/relationships/hyperlink" Target="https://casabenessere.wordpress.com/2015/04/11/straordinari-effetti-di-un-semplice-cubetto-di-ghiaccio-here-what-a-simple-ice-cube-can-do-for-your-health/" TargetMode="External"/><Relationship Id="rId9" Type="http://schemas.openxmlformats.org/officeDocument/2006/relationships/hyperlink" Target="http://www.tavolaperiodica.altervista.org/gruppo.2b/mercurio.html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google.it/url?sa=i&amp;rct=j&amp;q=&amp;esrc=s&amp;source=images&amp;cd=&amp;cad=rja&amp;uact=8&amp;ved=0ahUKEwiMvvytruDLAhVGnRoKHR4HDC4QjRwIAw&amp;url=http://www.refile.it/gmdc/pages/1528%20vetro%20da%20orologio.htm&amp;psig=AFQjCNEx-yNamxzA5wc3iqC5zkK11XRtQA&amp;ust=1459150774552365" TargetMode="Externa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30C7A-B246-4F82-BC62-78EC8902866F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9" name="Connettore 1 8"/>
          <p:cNvCxnSpPr/>
          <p:nvPr/>
        </p:nvCxnSpPr>
        <p:spPr>
          <a:xfrm>
            <a:off x="3355880" y="596591"/>
            <a:ext cx="8017" cy="6216785"/>
          </a:xfrm>
          <a:prstGeom prst="line">
            <a:avLst/>
          </a:prstGeom>
          <a:ln w="88900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asellaDiTesto 9"/>
          <p:cNvSpPr txBox="1"/>
          <p:nvPr/>
        </p:nvSpPr>
        <p:spPr>
          <a:xfrm>
            <a:off x="3635896" y="908720"/>
            <a:ext cx="43204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b="1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I^</a:t>
            </a:r>
            <a:r>
              <a:rPr lang="it-IT" sz="32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sez. A  Elettronica</a:t>
            </a:r>
          </a:p>
        </p:txBody>
      </p:sp>
      <p:sp>
        <p:nvSpPr>
          <p:cNvPr id="13" name="Rettangolo 12"/>
          <p:cNvSpPr/>
          <p:nvPr/>
        </p:nvSpPr>
        <p:spPr>
          <a:xfrm>
            <a:off x="-108519" y="11816"/>
            <a:ext cx="925252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SUBLIMAZIONE E BRINAMENTO DELLO IODIO</a:t>
            </a:r>
            <a:endParaRPr lang="it-IT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Rettangolo 12"/>
          <p:cNvSpPr/>
          <p:nvPr/>
        </p:nvSpPr>
        <p:spPr>
          <a:xfrm>
            <a:off x="-91038" y="4532926"/>
            <a:ext cx="345493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NOME E COGNOME</a:t>
            </a:r>
            <a:endParaRPr lang="it-IT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CasellaDiTesto 9"/>
          <p:cNvSpPr txBox="1"/>
          <p:nvPr/>
        </p:nvSpPr>
        <p:spPr>
          <a:xfrm>
            <a:off x="3572272" y="4725144"/>
            <a:ext cx="258390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Carmelo </a:t>
            </a:r>
            <a:r>
              <a:rPr lang="it-IT" sz="3200" b="1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Zingale</a:t>
            </a:r>
            <a:r>
              <a:rPr lang="it-IT" sz="32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</p:txBody>
      </p:sp>
      <p:sp>
        <p:nvSpPr>
          <p:cNvPr id="16" name="Rettangolo 12"/>
          <p:cNvSpPr/>
          <p:nvPr/>
        </p:nvSpPr>
        <p:spPr>
          <a:xfrm>
            <a:off x="-403487" y="845096"/>
            <a:ext cx="433579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CLASSE</a:t>
            </a:r>
          </a:p>
        </p:txBody>
      </p:sp>
      <p:sp>
        <p:nvSpPr>
          <p:cNvPr id="11" name="Rettangolo 12"/>
          <p:cNvSpPr/>
          <p:nvPr/>
        </p:nvSpPr>
        <p:spPr>
          <a:xfrm>
            <a:off x="-251087" y="2494637"/>
            <a:ext cx="345493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DATA DI ESECUZIONE</a:t>
            </a:r>
            <a:endParaRPr lang="it-IT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CasellaDiTesto 9"/>
          <p:cNvSpPr txBox="1"/>
          <p:nvPr/>
        </p:nvSpPr>
        <p:spPr>
          <a:xfrm>
            <a:off x="3500264" y="2636912"/>
            <a:ext cx="55362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Lunedì, 07 MARZO 2016</a:t>
            </a:r>
            <a:endParaRPr lang="it-IT" sz="32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365113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4000"/>
                            </p:stCondLst>
                            <p:childTnLst>
                              <p:par>
                                <p:cTn id="24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6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6000"/>
                            </p:stCondLst>
                            <p:childTnLst>
                              <p:par>
                                <p:cTn id="2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6500"/>
                            </p:stCondLst>
                            <p:childTnLst>
                              <p:par>
                                <p:cTn id="3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3" grpId="0"/>
      <p:bldP spid="12" grpId="0"/>
      <p:bldP spid="15" grpId="0"/>
      <p:bldP spid="16" grpId="0"/>
      <p:bldP spid="11" grpId="0"/>
      <p:bldP spid="1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4233" y="0"/>
            <a:ext cx="9148233" cy="686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ttangolo 12"/>
          <p:cNvSpPr/>
          <p:nvPr/>
        </p:nvSpPr>
        <p:spPr>
          <a:xfrm>
            <a:off x="0" y="164968"/>
            <a:ext cx="925252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SVOLGIMENTO  </a:t>
            </a:r>
            <a:r>
              <a:rPr lang="it-IT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DELL’ESPERIMENTO</a:t>
            </a:r>
          </a:p>
          <a:p>
            <a:pPr algn="ctr"/>
            <a:r>
              <a:rPr lang="it-IT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SUBLIMAZIONE E BRINAMENTO DELLO IODIO</a:t>
            </a:r>
            <a:endParaRPr lang="it-IT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0" y="1225689"/>
            <a:ext cx="910457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sz="3000" b="1" dirty="0" smtClean="0">
                <a:solidFill>
                  <a:prstClr val="black"/>
                </a:solidFill>
              </a:rPr>
              <a:t>Abbiamo messo nella beuta due granelli di iodio allo stato solido e abbiamo coperto la beuta con un vetrino da orologio, sopra mettiamo il ghiaccio in modo tale che il vapore non fuoriesca.</a:t>
            </a:r>
          </a:p>
          <a:p>
            <a:pPr algn="just"/>
            <a:r>
              <a:rPr lang="it-IT" sz="3000" b="1" dirty="0" smtClean="0">
                <a:solidFill>
                  <a:prstClr val="black"/>
                </a:solidFill>
              </a:rPr>
              <a:t>Abbiamo preso il </a:t>
            </a:r>
            <a:r>
              <a:rPr lang="it-IT" sz="3000" b="1" dirty="0" err="1" smtClean="0">
                <a:solidFill>
                  <a:prstClr val="black"/>
                </a:solidFill>
              </a:rPr>
              <a:t>flambatore</a:t>
            </a:r>
            <a:r>
              <a:rPr lang="it-IT" sz="3000" b="1" dirty="0" smtClean="0">
                <a:solidFill>
                  <a:prstClr val="black"/>
                </a:solidFill>
              </a:rPr>
              <a:t> e lo posizioniamo sotto il treppiedi, sopra abbiamo messo la reticella </a:t>
            </a:r>
            <a:r>
              <a:rPr lang="it-IT" sz="3000" b="1" dirty="0" err="1" smtClean="0">
                <a:solidFill>
                  <a:prstClr val="black"/>
                </a:solidFill>
              </a:rPr>
              <a:t>spargifiamma</a:t>
            </a:r>
            <a:r>
              <a:rPr lang="it-IT" sz="3000" b="1" dirty="0" smtClean="0">
                <a:solidFill>
                  <a:prstClr val="black"/>
                </a:solidFill>
              </a:rPr>
              <a:t> e sopra abbiamo poggiato la beuta. Abbiamo acceso il </a:t>
            </a:r>
            <a:r>
              <a:rPr lang="it-IT" sz="3000" b="1" dirty="0" err="1" smtClean="0">
                <a:solidFill>
                  <a:prstClr val="black"/>
                </a:solidFill>
              </a:rPr>
              <a:t>flambatore</a:t>
            </a:r>
            <a:r>
              <a:rPr lang="it-IT" sz="3000" b="1" dirty="0" smtClean="0">
                <a:solidFill>
                  <a:prstClr val="black"/>
                </a:solidFill>
              </a:rPr>
              <a:t> e, dopo un blando riscaldamento, abbiamo visto liberarsi dei vapori violetti che hanno riempito la beuta.</a:t>
            </a:r>
          </a:p>
          <a:p>
            <a:pPr algn="just"/>
            <a:r>
              <a:rPr lang="it-IT" sz="3000" b="1" dirty="0" smtClean="0">
                <a:solidFill>
                  <a:prstClr val="black"/>
                </a:solidFill>
              </a:rPr>
              <a:t>Dopo aver spento il </a:t>
            </a:r>
            <a:r>
              <a:rPr lang="it-IT" sz="3000" b="1" dirty="0" err="1" smtClean="0">
                <a:solidFill>
                  <a:prstClr val="black"/>
                </a:solidFill>
              </a:rPr>
              <a:t>flambatore</a:t>
            </a:r>
            <a:r>
              <a:rPr lang="it-IT" sz="3000" b="1" dirty="0" smtClean="0">
                <a:solidFill>
                  <a:prstClr val="black"/>
                </a:solidFill>
              </a:rPr>
              <a:t>, </a:t>
            </a:r>
            <a:r>
              <a:rPr lang="it-IT" sz="3000" b="1" dirty="0" smtClean="0">
                <a:solidFill>
                  <a:prstClr val="black"/>
                </a:solidFill>
              </a:rPr>
              <a:t>abbiamo fatto raffreddare la beuta….</a:t>
            </a:r>
            <a:endParaRPr lang="it-IT" sz="300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609776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30C7A-B246-4F82-BC62-78EC8902866F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12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3" name="Rettangolo 12"/>
          <p:cNvSpPr/>
          <p:nvPr/>
        </p:nvSpPr>
        <p:spPr>
          <a:xfrm>
            <a:off x="0" y="164968"/>
            <a:ext cx="925252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SVOLGIMENTO  </a:t>
            </a:r>
            <a:r>
              <a:rPr lang="it-IT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DELL’ESPERIMENTO</a:t>
            </a:r>
          </a:p>
          <a:p>
            <a:pPr algn="ctr"/>
            <a:r>
              <a:rPr lang="it-IT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SUBLIMAZIONE E BRINAMENTO DELLO IODIO</a:t>
            </a:r>
            <a:endParaRPr lang="it-IT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39424" y="1421677"/>
            <a:ext cx="9104575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sz="3000" b="1" dirty="0" smtClean="0">
                <a:solidFill>
                  <a:prstClr val="black"/>
                </a:solidFill>
              </a:rPr>
              <a:t>…e non appena abbiamo aperto </a:t>
            </a:r>
            <a:r>
              <a:rPr lang="it-IT" sz="3000" b="1" dirty="0" smtClean="0">
                <a:solidFill>
                  <a:srgbClr val="FF0000"/>
                </a:solidFill>
              </a:rPr>
              <a:t>(sotto la cappa!!!</a:t>
            </a:r>
            <a:r>
              <a:rPr lang="it-IT" sz="3000" b="1" dirty="0" smtClean="0">
                <a:solidFill>
                  <a:prstClr val="black"/>
                </a:solidFill>
              </a:rPr>
              <a:t>) vediamo che sul vetrino si sono formati dei cristalli di iodio che quindi è tornato allo stato solido.</a:t>
            </a:r>
            <a:endParaRPr lang="it-IT" sz="3000" b="1" dirty="0">
              <a:solidFill>
                <a:prstClr val="black"/>
              </a:solidFill>
            </a:endParaRPr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9145" t="30998" b="29183"/>
          <a:stretch/>
        </p:blipFill>
        <p:spPr>
          <a:xfrm>
            <a:off x="1835696" y="3284984"/>
            <a:ext cx="5616624" cy="3282143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511615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30C7A-B246-4F82-BC62-78EC8902866F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13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9" name="Connettore 1 8"/>
          <p:cNvCxnSpPr/>
          <p:nvPr/>
        </p:nvCxnSpPr>
        <p:spPr>
          <a:xfrm>
            <a:off x="3707904" y="0"/>
            <a:ext cx="0" cy="6836315"/>
          </a:xfrm>
          <a:prstGeom prst="line">
            <a:avLst/>
          </a:prstGeom>
          <a:ln w="88900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ttangolo 12"/>
          <p:cNvSpPr/>
          <p:nvPr/>
        </p:nvSpPr>
        <p:spPr>
          <a:xfrm>
            <a:off x="-150459" y="2169973"/>
            <a:ext cx="3930371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it-IT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CONCLUSIONI</a:t>
            </a:r>
          </a:p>
          <a:p>
            <a:pPr algn="ctr"/>
            <a:r>
              <a:rPr lang="it-IT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DELL’ESPERIMENTO</a:t>
            </a:r>
          </a:p>
        </p:txBody>
      </p:sp>
      <p:sp>
        <p:nvSpPr>
          <p:cNvPr id="2" name="CasellaDiTesto 1"/>
          <p:cNvSpPr txBox="1"/>
          <p:nvPr/>
        </p:nvSpPr>
        <p:spPr>
          <a:xfrm>
            <a:off x="3995936" y="1124744"/>
            <a:ext cx="4966173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4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Nel corso della nostra esperienza di laboratorio abbiamo </a:t>
            </a:r>
            <a:r>
              <a:rPr lang="it-IT" sz="24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imparato che alcune sostanze passano dallo stato solido a quello aeriforme e viceversa senza passare dallo stato liquido.</a:t>
            </a:r>
          </a:p>
          <a:p>
            <a:pPr algn="just"/>
            <a:r>
              <a:rPr lang="it-IT" sz="24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Abbiamo verificato questi processi di trasformazione fisica utilizzando lo iodio, ma avremmo potuto vederlo anche con la naftalina, utilizzata dai nostri nonni come antitarme negli armadi.</a:t>
            </a:r>
          </a:p>
        </p:txBody>
      </p:sp>
    </p:spTree>
    <p:extLst>
      <p:ext uri="{BB962C8B-B14F-4D97-AF65-F5344CB8AC3E}">
        <p14:creationId xmlns="" xmlns:p14="http://schemas.microsoft.com/office/powerpoint/2010/main" val="2118619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it-IT" b="1" dirty="0" smtClean="0">
                <a:solidFill>
                  <a:srgbClr val="0000FF"/>
                </a:solidFill>
              </a:rPr>
              <a:t>BIBLIOGRAFIA</a:t>
            </a:r>
            <a:endParaRPr lang="it-IT" b="1" dirty="0">
              <a:solidFill>
                <a:srgbClr val="0000FF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07504" y="1052736"/>
            <a:ext cx="8856984" cy="5805263"/>
          </a:xfrm>
        </p:spPr>
        <p:txBody>
          <a:bodyPr>
            <a:normAutofit fontScale="55000" lnSpcReduction="20000"/>
          </a:bodyPr>
          <a:lstStyle/>
          <a:p>
            <a:r>
              <a:rPr lang="it-IT" sz="6300" b="1" dirty="0" smtClean="0"/>
              <a:t>Esploriamo la chimica verde PLUS, G. </a:t>
            </a:r>
            <a:r>
              <a:rPr lang="it-IT" sz="6300" b="1" dirty="0" err="1" smtClean="0"/>
              <a:t>Valitutti</a:t>
            </a:r>
            <a:r>
              <a:rPr lang="it-IT" sz="6300" b="1" dirty="0" smtClean="0"/>
              <a:t>, A. Tifi, A. Gentile, Zanichelli.</a:t>
            </a:r>
            <a:endParaRPr lang="it-IT" sz="6300" b="1" dirty="0" smtClean="0">
              <a:hlinkClick r:id="rId2"/>
            </a:endParaRPr>
          </a:p>
          <a:p>
            <a:r>
              <a:rPr lang="it-IT" u="sng" dirty="0">
                <a:hlinkClick r:id="rId3"/>
              </a:rPr>
              <a:t>http://cheimika.it/strumentazione-scientifica/Cilindro-graduato-100-ml-classe-A-Glass-Studio-3950.aspx?x=Catalogo</a:t>
            </a:r>
            <a:r>
              <a:rPr lang="it-IT" dirty="0"/>
              <a:t> </a:t>
            </a:r>
          </a:p>
          <a:p>
            <a:r>
              <a:rPr lang="it-IT" u="sng" dirty="0">
                <a:hlinkClick r:id="rId4"/>
              </a:rPr>
              <a:t>https://casabenessere.wordpress.com/2015/04/11/straordinari-effetti-di-un-semplice-cubetto-di-ghiaccio-here-what-a-simple-ice-cube-can-do-for-your-health/</a:t>
            </a:r>
            <a:r>
              <a:rPr lang="it-IT" dirty="0"/>
              <a:t> </a:t>
            </a:r>
            <a:endParaRPr lang="it-IT" dirty="0" smtClean="0"/>
          </a:p>
          <a:p>
            <a:r>
              <a:rPr lang="it-IT" u="sng" dirty="0" smtClean="0">
                <a:hlinkClick r:id="rId5"/>
              </a:rPr>
              <a:t>http</a:t>
            </a:r>
            <a:r>
              <a:rPr lang="it-IT" u="sng" dirty="0">
                <a:hlinkClick r:id="rId5"/>
              </a:rPr>
              <a:t>://www.ilgiornale.it/news/cronache/i-produttori-pugliesi-fanno-argine-contro-marea-dell-olio-tu-1234921.html</a:t>
            </a:r>
            <a:r>
              <a:rPr lang="it-IT" dirty="0"/>
              <a:t> </a:t>
            </a:r>
            <a:endParaRPr lang="it-IT" dirty="0" smtClean="0"/>
          </a:p>
          <a:p>
            <a:r>
              <a:rPr lang="it-IT" u="sng" dirty="0" smtClean="0">
                <a:hlinkClick r:id="rId6"/>
              </a:rPr>
              <a:t>http</a:t>
            </a:r>
            <a:r>
              <a:rPr lang="it-IT" u="sng" dirty="0">
                <a:hlinkClick r:id="rId6"/>
              </a:rPr>
              <a:t>://www.numak.it/cisterne-serbatoi/serbatoi-acqua</a:t>
            </a:r>
            <a:r>
              <a:rPr lang="it-IT" dirty="0"/>
              <a:t> </a:t>
            </a:r>
            <a:endParaRPr lang="it-IT" dirty="0" smtClean="0"/>
          </a:p>
          <a:p>
            <a:r>
              <a:rPr lang="it-IT" u="sng" dirty="0" smtClean="0">
                <a:hlinkClick r:id="rId7"/>
              </a:rPr>
              <a:t>http</a:t>
            </a:r>
            <a:r>
              <a:rPr lang="it-IT" u="sng" dirty="0">
                <a:hlinkClick r:id="rId7"/>
              </a:rPr>
              <a:t>://www.securlab.it/provette-con-bordo-e-senza-bordo/173-provetta-5ml-in-polistirolo-cilindrica-trasparente.html</a:t>
            </a:r>
            <a:r>
              <a:rPr lang="it-IT" dirty="0"/>
              <a:t> </a:t>
            </a:r>
            <a:endParaRPr lang="it-IT" dirty="0" smtClean="0"/>
          </a:p>
          <a:p>
            <a:r>
              <a:rPr lang="it-IT" u="sng" dirty="0" smtClean="0">
                <a:hlinkClick r:id="rId8"/>
              </a:rPr>
              <a:t>http</a:t>
            </a:r>
            <a:r>
              <a:rPr lang="it-IT" u="sng" dirty="0">
                <a:hlinkClick r:id="rId8"/>
              </a:rPr>
              <a:t>://www.securlab.it/carta-da-filtro/642-CARTA-DA-FILTRO-in-DISCHI-TONDI-100mm.html</a:t>
            </a:r>
            <a:r>
              <a:rPr lang="it-IT" dirty="0"/>
              <a:t> </a:t>
            </a:r>
            <a:endParaRPr lang="it-IT" dirty="0" smtClean="0"/>
          </a:p>
          <a:p>
            <a:r>
              <a:rPr lang="it-IT" u="sng" dirty="0" smtClean="0">
                <a:hlinkClick r:id="rId9"/>
              </a:rPr>
              <a:t>http</a:t>
            </a:r>
            <a:r>
              <a:rPr lang="it-IT" u="sng" dirty="0">
                <a:hlinkClick r:id="rId9"/>
              </a:rPr>
              <a:t>://www.tavolaperiodica.altervista.org/gruppo.2b/mercurio.html</a:t>
            </a:r>
            <a:r>
              <a:rPr lang="it-IT" dirty="0"/>
              <a:t> </a:t>
            </a:r>
            <a:endParaRPr lang="it-IT" dirty="0" smtClean="0"/>
          </a:p>
          <a:p>
            <a:r>
              <a:rPr lang="it-IT" u="sng" dirty="0" smtClean="0">
                <a:hlinkClick r:id="rId10"/>
              </a:rPr>
              <a:t>http</a:t>
            </a:r>
            <a:r>
              <a:rPr lang="it-IT" u="sng" dirty="0">
                <a:hlinkClick r:id="rId10"/>
              </a:rPr>
              <a:t>://www.omniatek.it/ecom/index.php?route=product/product&amp;manufacturer_id=241&amp;product_id=15076</a:t>
            </a:r>
            <a:r>
              <a:rPr lang="it-IT" dirty="0"/>
              <a:t> </a:t>
            </a:r>
            <a:endParaRPr lang="it-IT" dirty="0" smtClean="0"/>
          </a:p>
          <a:p>
            <a:r>
              <a:rPr lang="it-IT" u="sng" dirty="0" smtClean="0">
                <a:hlinkClick r:id="rId11"/>
              </a:rPr>
              <a:t>http</a:t>
            </a:r>
            <a:r>
              <a:rPr lang="it-IT" u="sng" dirty="0">
                <a:hlinkClick r:id="rId11"/>
              </a:rPr>
              <a:t>://</a:t>
            </a:r>
            <a:r>
              <a:rPr lang="it-IT" u="sng" dirty="0" smtClean="0">
                <a:hlinkClick r:id="rId11"/>
              </a:rPr>
              <a:t>www.amgdiagnostici.it/prodotto.asp?idProdotto=778</a:t>
            </a:r>
            <a:endParaRPr lang="it-IT" dirty="0"/>
          </a:p>
          <a:p>
            <a:r>
              <a:rPr lang="it-IT" u="sng" dirty="0">
                <a:hlinkClick r:id="rId12"/>
              </a:rPr>
              <a:t>http://</a:t>
            </a:r>
            <a:r>
              <a:rPr lang="it-IT" u="sng" dirty="0" smtClean="0">
                <a:hlinkClick r:id="rId12"/>
              </a:rPr>
              <a:t>www.bricabrac.it/inserzioni-usato-mercatino/compro-vendo-iodine-crystals-cristalli-iodiosiamo-grado-soddisfare-vostre-1382787.html</a:t>
            </a:r>
            <a:endParaRPr lang="it-IT" dirty="0" smtClean="0"/>
          </a:p>
          <a:p>
            <a:pPr marL="0" indent="0">
              <a:buNone/>
            </a:pPr>
            <a:r>
              <a:rPr lang="it-IT" dirty="0"/>
              <a:t> </a:t>
            </a:r>
            <a:r>
              <a:rPr lang="it-IT" dirty="0" smtClean="0"/>
              <a:t>   </a:t>
            </a:r>
          </a:p>
          <a:p>
            <a:endParaRPr lang="it-IT" dirty="0" smtClean="0"/>
          </a:p>
          <a:p>
            <a:pPr>
              <a:buNone/>
            </a:pPr>
            <a:endParaRPr lang="it-IT" dirty="0" smtClean="0"/>
          </a:p>
          <a:p>
            <a:endParaRPr lang="it-IT" dirty="0" smtClean="0"/>
          </a:p>
          <a:p>
            <a:endParaRPr lang="it-IT" dirty="0"/>
          </a:p>
        </p:txBody>
      </p:sp>
    </p:spTree>
    <p:extLst>
      <p:ext uri="{BB962C8B-B14F-4D97-AF65-F5344CB8AC3E}">
        <p14:creationId xmlns="" xmlns:p14="http://schemas.microsoft.com/office/powerpoint/2010/main" val="3465169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30C7A-B246-4F82-BC62-78EC8902866F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9" name="Connettore 1 8"/>
          <p:cNvCxnSpPr/>
          <p:nvPr/>
        </p:nvCxnSpPr>
        <p:spPr>
          <a:xfrm>
            <a:off x="3275856" y="0"/>
            <a:ext cx="0" cy="6836315"/>
          </a:xfrm>
          <a:prstGeom prst="line">
            <a:avLst/>
          </a:prstGeom>
          <a:ln w="88900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asellaDiTesto 9"/>
          <p:cNvSpPr txBox="1"/>
          <p:nvPr/>
        </p:nvSpPr>
        <p:spPr>
          <a:xfrm>
            <a:off x="3302823" y="1129099"/>
            <a:ext cx="579613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b="1" dirty="0" smtClean="0">
                <a:solidFill>
                  <a:prstClr val="black"/>
                </a:solidFill>
              </a:rPr>
              <a:t>Osservare la sublimazione e il </a:t>
            </a:r>
            <a:r>
              <a:rPr lang="it-IT" sz="3200" b="1" dirty="0" err="1" smtClean="0">
                <a:solidFill>
                  <a:prstClr val="black"/>
                </a:solidFill>
              </a:rPr>
              <a:t>brinamento</a:t>
            </a:r>
            <a:r>
              <a:rPr lang="it-IT" sz="3200" b="1" dirty="0" smtClean="0">
                <a:solidFill>
                  <a:prstClr val="black"/>
                </a:solidFill>
              </a:rPr>
              <a:t> dello iodio</a:t>
            </a:r>
            <a:endParaRPr lang="it-IT" sz="3200" b="1" dirty="0">
              <a:solidFill>
                <a:prstClr val="black"/>
              </a:solidFill>
            </a:endParaRPr>
          </a:p>
        </p:txBody>
      </p:sp>
      <p:sp>
        <p:nvSpPr>
          <p:cNvPr id="13" name="Rettangolo 12"/>
          <p:cNvSpPr/>
          <p:nvPr/>
        </p:nvSpPr>
        <p:spPr>
          <a:xfrm>
            <a:off x="-555887" y="2132856"/>
            <a:ext cx="433579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OBIETTIVO DELL’ESPERIENZA</a:t>
            </a:r>
          </a:p>
        </p:txBody>
      </p:sp>
    </p:spTree>
    <p:extLst>
      <p:ext uri="{BB962C8B-B14F-4D97-AF65-F5344CB8AC3E}">
        <p14:creationId xmlns="" xmlns:p14="http://schemas.microsoft.com/office/powerpoint/2010/main" val="1755758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30C7A-B246-4F82-BC62-78EC8902866F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9" name="Connettore 1 8"/>
          <p:cNvCxnSpPr/>
          <p:nvPr/>
        </p:nvCxnSpPr>
        <p:spPr>
          <a:xfrm>
            <a:off x="3275856" y="0"/>
            <a:ext cx="0" cy="6836315"/>
          </a:xfrm>
          <a:prstGeom prst="line">
            <a:avLst/>
          </a:prstGeom>
          <a:ln w="88900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asellaDiTesto 9"/>
          <p:cNvSpPr txBox="1"/>
          <p:nvPr/>
        </p:nvSpPr>
        <p:spPr>
          <a:xfrm>
            <a:off x="3275856" y="188640"/>
            <a:ext cx="5796136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sz="3800" b="1" dirty="0" smtClean="0">
              <a:solidFill>
                <a:prstClr val="black"/>
              </a:solidFill>
            </a:endParaRPr>
          </a:p>
          <a:p>
            <a:r>
              <a:rPr lang="it-IT" sz="3800" b="1" dirty="0" smtClean="0">
                <a:solidFill>
                  <a:prstClr val="black"/>
                </a:solidFill>
              </a:rPr>
              <a:t>Per sublimazione si intende il passaggio di stato:</a:t>
            </a:r>
          </a:p>
          <a:p>
            <a:pPr algn="ctr"/>
            <a:r>
              <a:rPr lang="it-IT" sz="3800" b="1" dirty="0" smtClean="0">
                <a:solidFill>
                  <a:prstClr val="black"/>
                </a:solidFill>
              </a:rPr>
              <a:t>Solido → Aeriforme. </a:t>
            </a:r>
          </a:p>
          <a:p>
            <a:endParaRPr lang="it-IT" sz="3800" b="1" dirty="0" smtClean="0">
              <a:solidFill>
                <a:prstClr val="black"/>
              </a:solidFill>
            </a:endParaRPr>
          </a:p>
          <a:p>
            <a:endParaRPr lang="it-IT" sz="3800" b="1" dirty="0">
              <a:solidFill>
                <a:prstClr val="black"/>
              </a:solidFill>
            </a:endParaRPr>
          </a:p>
          <a:p>
            <a:r>
              <a:rPr lang="it-IT" sz="3800" b="1" dirty="0" smtClean="0">
                <a:solidFill>
                  <a:prstClr val="black"/>
                </a:solidFill>
              </a:rPr>
              <a:t>Il </a:t>
            </a:r>
            <a:r>
              <a:rPr lang="it-IT" sz="3800" b="1" dirty="0" err="1" smtClean="0">
                <a:solidFill>
                  <a:prstClr val="black"/>
                </a:solidFill>
              </a:rPr>
              <a:t>brinamento</a:t>
            </a:r>
            <a:r>
              <a:rPr lang="it-IT" sz="3800" b="1" dirty="0" smtClean="0">
                <a:solidFill>
                  <a:prstClr val="black"/>
                </a:solidFill>
              </a:rPr>
              <a:t> è invece il passaggio di stato: </a:t>
            </a:r>
          </a:p>
          <a:p>
            <a:pPr algn="ctr"/>
            <a:r>
              <a:rPr lang="it-IT" sz="3800" b="1" dirty="0" smtClean="0">
                <a:solidFill>
                  <a:prstClr val="black"/>
                </a:solidFill>
              </a:rPr>
              <a:t>Aeriforme → Solido</a:t>
            </a:r>
          </a:p>
          <a:p>
            <a:endParaRPr lang="it-IT" sz="3800" b="1" dirty="0">
              <a:solidFill>
                <a:prstClr val="black"/>
              </a:solidFill>
            </a:endParaRPr>
          </a:p>
        </p:txBody>
      </p:sp>
      <p:sp>
        <p:nvSpPr>
          <p:cNvPr id="13" name="Rettangolo 12"/>
          <p:cNvSpPr/>
          <p:nvPr/>
        </p:nvSpPr>
        <p:spPr>
          <a:xfrm>
            <a:off x="-555887" y="2132856"/>
            <a:ext cx="433579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INTRODUZIONE TEORICA</a:t>
            </a:r>
          </a:p>
        </p:txBody>
      </p:sp>
    </p:spTree>
    <p:extLst>
      <p:ext uri="{BB962C8B-B14F-4D97-AF65-F5344CB8AC3E}">
        <p14:creationId xmlns="" xmlns:p14="http://schemas.microsoft.com/office/powerpoint/2010/main" val="4179392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30C7A-B246-4F82-BC62-78EC8902866F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3" name="Rettangolo 12"/>
          <p:cNvSpPr/>
          <p:nvPr/>
        </p:nvSpPr>
        <p:spPr>
          <a:xfrm>
            <a:off x="107504" y="140439"/>
            <a:ext cx="273630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STRUMENTI UTILIZZATI</a:t>
            </a:r>
            <a:endParaRPr lang="it-IT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CasellaDiTesto 13"/>
          <p:cNvSpPr txBox="1"/>
          <p:nvPr/>
        </p:nvSpPr>
        <p:spPr>
          <a:xfrm>
            <a:off x="0" y="1340768"/>
            <a:ext cx="3600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it-IT" sz="32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Beuta</a:t>
            </a:r>
          </a:p>
        </p:txBody>
      </p:sp>
      <p:pic>
        <p:nvPicPr>
          <p:cNvPr id="12290" name="Picture 2" descr="http://www.omniatek.it/ecom/image/cache/2121614-400x400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620688"/>
            <a:ext cx="5328592" cy="532859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5240574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30C7A-B246-4F82-BC62-78EC8902866F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3" name="Rettangolo 12"/>
          <p:cNvSpPr/>
          <p:nvPr/>
        </p:nvSpPr>
        <p:spPr>
          <a:xfrm>
            <a:off x="240278" y="50173"/>
            <a:ext cx="505180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STRUMENTI  UTILIZZATI</a:t>
            </a:r>
            <a:endParaRPr lang="it-IT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CasellaDiTesto 13"/>
          <p:cNvSpPr txBox="1"/>
          <p:nvPr/>
        </p:nvSpPr>
        <p:spPr>
          <a:xfrm>
            <a:off x="0" y="980728"/>
            <a:ext cx="55496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it-IT" sz="3200" b="1" dirty="0" err="1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Flambatore</a:t>
            </a:r>
            <a:endParaRPr lang="it-IT" sz="32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1266" name="Picture 2" descr="http://www.labcatalogo.it/immagini/bunsen-cartuccia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1052736"/>
            <a:ext cx="5373399" cy="541932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438627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1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2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30C7A-B246-4F82-BC62-78EC8902866F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3" name="Rettangolo 12"/>
          <p:cNvSpPr/>
          <p:nvPr/>
        </p:nvSpPr>
        <p:spPr>
          <a:xfrm>
            <a:off x="107504" y="140439"/>
            <a:ext cx="288032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STRUMENTI</a:t>
            </a:r>
            <a:r>
              <a:rPr lang="it-IT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UTILIZZATI</a:t>
            </a:r>
            <a:endParaRPr lang="it-IT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CasellaDiTesto 13"/>
          <p:cNvSpPr txBox="1"/>
          <p:nvPr/>
        </p:nvSpPr>
        <p:spPr>
          <a:xfrm>
            <a:off x="0" y="1340768"/>
            <a:ext cx="3600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it-IT" sz="32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Vetrino da orologio</a:t>
            </a:r>
            <a:endParaRPr lang="it-IT" sz="32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9218" name="Picture 2" descr="https://encrypted-tbn2.gstatic.com/images?q=tbn:ANd9GcQcnHXCGDwWtyZke39YLLqAuFulkeJsHi3OUkiLZ3zOgNPZgFMBsT6njVx5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91880" y="2420888"/>
            <a:ext cx="5466184" cy="330704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39518220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30C7A-B246-4F82-BC62-78EC8902866F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3" name="Rettangolo 12"/>
          <p:cNvSpPr/>
          <p:nvPr/>
        </p:nvSpPr>
        <p:spPr>
          <a:xfrm>
            <a:off x="107504" y="140439"/>
            <a:ext cx="244827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MATERIALE </a:t>
            </a:r>
            <a:r>
              <a:rPr lang="it-IT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UTILIZZATO</a:t>
            </a:r>
            <a:endParaRPr lang="it-IT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CasellaDiTesto 13"/>
          <p:cNvSpPr txBox="1"/>
          <p:nvPr/>
        </p:nvSpPr>
        <p:spPr>
          <a:xfrm>
            <a:off x="0" y="1340768"/>
            <a:ext cx="3600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it-IT" sz="32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Treppiedi</a:t>
            </a:r>
            <a:endParaRPr lang="it-IT" sz="32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3314" name="Picture 2" descr="http://www.amgdiagnostici.it/public/Prodotti/2792008173317a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-1"/>
            <a:ext cx="5135813" cy="6824927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565275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30C7A-B246-4F82-BC62-78EC8902866F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8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3" name="Rettangolo 12"/>
          <p:cNvSpPr/>
          <p:nvPr/>
        </p:nvSpPr>
        <p:spPr>
          <a:xfrm>
            <a:off x="107504" y="140439"/>
            <a:ext cx="244827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MATERIALE UTILIZZATO</a:t>
            </a:r>
            <a:endParaRPr lang="it-IT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CasellaDiTesto 13"/>
          <p:cNvSpPr txBox="1"/>
          <p:nvPr/>
        </p:nvSpPr>
        <p:spPr>
          <a:xfrm>
            <a:off x="0" y="1340768"/>
            <a:ext cx="3600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it-IT" sz="32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Reticella </a:t>
            </a:r>
            <a:r>
              <a:rPr lang="it-IT" sz="3200" b="1" dirty="0" err="1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spargifiamma</a:t>
            </a:r>
            <a:endParaRPr lang="it-IT" sz="32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8744" y="-6571"/>
            <a:ext cx="5143500" cy="68580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1932737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30C7A-B246-4F82-BC62-78EC8902866F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9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3" name="Rettangolo 12"/>
          <p:cNvSpPr/>
          <p:nvPr/>
        </p:nvSpPr>
        <p:spPr>
          <a:xfrm>
            <a:off x="107504" y="140439"/>
            <a:ext cx="244827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SOSTANZE </a:t>
            </a:r>
            <a:r>
              <a:rPr lang="it-IT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UTILIZZATE</a:t>
            </a:r>
            <a:endParaRPr lang="it-IT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CasellaDiTesto 13"/>
          <p:cNvSpPr txBox="1"/>
          <p:nvPr/>
        </p:nvSpPr>
        <p:spPr>
          <a:xfrm>
            <a:off x="0" y="1340768"/>
            <a:ext cx="3600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it-IT" sz="32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Cristalli di iodio</a:t>
            </a:r>
            <a:endParaRPr lang="it-IT" sz="32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4338" name="Picture 2" descr="http://www.bricabrac.it/files/images/2013.20/compro-vendo-155049_1368919374_4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7" y="1898830"/>
            <a:ext cx="6552728" cy="491454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1932737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</p:bldLst>
  </p:timing>
</p:sld>
</file>

<file path=ppt/theme/theme1.xml><?xml version="1.0" encoding="utf-8"?>
<a:theme xmlns:a="http://schemas.openxmlformats.org/drawingml/2006/main" name="1_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</TotalTime>
  <Words>345</Words>
  <Application>Microsoft Office PowerPoint</Application>
  <PresentationFormat>Presentazione su schermo (4:3)</PresentationFormat>
  <Paragraphs>67</Paragraphs>
  <Slides>14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14</vt:i4>
      </vt:variant>
    </vt:vector>
  </HeadingPairs>
  <TitlesOfParts>
    <vt:vector size="15" baseType="lpstr">
      <vt:lpstr>1_Tema di Office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BIBLIOGRAFIA</vt:lpstr>
    </vt:vector>
  </TitlesOfParts>
  <Company>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Utente</dc:creator>
  <cp:lastModifiedBy>Sara</cp:lastModifiedBy>
  <cp:revision>18</cp:revision>
  <dcterms:created xsi:type="dcterms:W3CDTF">2016-03-14T17:24:46Z</dcterms:created>
  <dcterms:modified xsi:type="dcterms:W3CDTF">2016-03-27T07:56:51Z</dcterms:modified>
</cp:coreProperties>
</file>